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14" autoAdjust="0"/>
    <p:restoredTop sz="96070" autoAdjust="0"/>
  </p:normalViewPr>
  <p:slideViewPr>
    <p:cSldViewPr snapToGrid="0" snapToObjects="1">
      <p:cViewPr varScale="1">
        <p:scale>
          <a:sx n="98" d="100"/>
          <a:sy n="98" d="100"/>
        </p:scale>
        <p:origin x="4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Dunning" userId="fb8963be72224eac" providerId="LiveId" clId="{AC9F9BD3-416B-449F-9A5D-C58185EEF059}"/>
    <pc:docChg chg="modSld">
      <pc:chgData name="Chelsea Dunning" userId="fb8963be72224eac" providerId="LiveId" clId="{AC9F9BD3-416B-449F-9A5D-C58185EEF059}" dt="2021-12-17T20:19:38.270" v="4" actId="207"/>
      <pc:docMkLst>
        <pc:docMk/>
      </pc:docMkLst>
      <pc:sldChg chg="modSp mod">
        <pc:chgData name="Chelsea Dunning" userId="fb8963be72224eac" providerId="LiveId" clId="{AC9F9BD3-416B-449F-9A5D-C58185EEF059}" dt="2021-12-17T20:19:38.270" v="4" actId="207"/>
        <pc:sldMkLst>
          <pc:docMk/>
          <pc:sldMk cId="2378321155" sldId="261"/>
        </pc:sldMkLst>
        <pc:spChg chg="mod">
          <ac:chgData name="Chelsea Dunning" userId="fb8963be72224eac" providerId="LiveId" clId="{AC9F9BD3-416B-449F-9A5D-C58185EEF059}" dt="2021-12-17T20:19:38.270" v="4" actId="207"/>
          <ac:spMkLst>
            <pc:docMk/>
            <pc:sldMk cId="2378321155" sldId="261"/>
            <ac:spMk id="5" creationId="{87607EA2-2F3F-4137-BDB9-BECCE0249935}"/>
          </ac:spMkLst>
        </pc:spChg>
        <pc:spChg chg="mod">
          <ac:chgData name="Chelsea Dunning" userId="fb8963be72224eac" providerId="LiveId" clId="{AC9F9BD3-416B-449F-9A5D-C58185EEF059}" dt="2021-12-17T20:19:38.270" v="4" actId="207"/>
          <ac:spMkLst>
            <pc:docMk/>
            <pc:sldMk cId="2378321155" sldId="261"/>
            <ac:spMk id="21" creationId="{684A9206-3F53-4C44-91FD-38C0582EDCD7}"/>
          </ac:spMkLst>
        </pc:spChg>
        <pc:spChg chg="mod">
          <ac:chgData name="Chelsea Dunning" userId="fb8963be72224eac" providerId="LiveId" clId="{AC9F9BD3-416B-449F-9A5D-C58185EEF059}" dt="2021-12-17T20:19:38.270" v="4" actId="207"/>
          <ac:spMkLst>
            <pc:docMk/>
            <pc:sldMk cId="2378321155" sldId="261"/>
            <ac:spMk id="22" creationId="{44EF9AC4-13B5-4388-9DCA-D77075A0EEF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4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4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avfac.navy.mil/jobs/workforce-development/ccrc/event-calendar.html" TargetMode="External"/><Relationship Id="rId4" Type="http://schemas.openxmlformats.org/officeDocument/2006/relationships/hyperlink" Target="https://www.navfac.navy.mil/jobs/workforce-development/ccrc/emp_resources/comp_dev_content/problem-solving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128408"/>
            <a:ext cx="7857797" cy="583659"/>
          </a:xfrm>
          <a:noFill/>
          <a:ln w="28575">
            <a:noFill/>
          </a:ln>
        </p:spPr>
        <p:txBody>
          <a:bodyPr anchor="ctr">
            <a:normAutofit fontScale="90000"/>
          </a:bodyPr>
          <a:lstStyle/>
          <a:p>
            <a:r>
              <a:rPr lang="en-US" sz="2700" dirty="0">
                <a:solidFill>
                  <a:srgbClr val="004990"/>
                </a:solidFill>
              </a:rPr>
              <a:t>Workforce Development Spotlight: January 2022</a:t>
            </a:r>
            <a:br>
              <a:rPr lang="en-US" sz="2400" dirty="0"/>
            </a:br>
            <a:r>
              <a:rPr lang="en-US" sz="16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030064"/>
            <a:ext cx="8863370" cy="4377656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 Webinars Coming This Month</a:t>
            </a:r>
          </a:p>
          <a:p>
            <a:pPr marL="171450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b="1" dirty="0">
                <a:latin typeface="Arial" panose="020B0604020202020204" pitchFamily="34" charset="0"/>
              </a:rPr>
              <a:t>Addressing Team Conflict in a Virtual Environment </a:t>
            </a:r>
            <a:r>
              <a:rPr lang="en-US" sz="1050" dirty="0">
                <a:latin typeface="Arial" panose="020B0604020202020204" pitchFamily="34" charset="0"/>
              </a:rPr>
              <a:t>(Conflict Management; Awareness/Basic &amp; Leaders managing remote teams) – 11 &amp; 13 Jan</a:t>
            </a:r>
          </a:p>
          <a:p>
            <a:pPr marL="171450" indent="-171450"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b="1" dirty="0">
                <a:latin typeface="Arial" panose="020B0604020202020204" pitchFamily="34" charset="0"/>
              </a:rPr>
              <a:t>Challenging Conversations</a:t>
            </a:r>
            <a:r>
              <a:rPr lang="en-US" sz="1050" b="1" i="1" dirty="0">
                <a:latin typeface="Arial" panose="020B0604020202020204" pitchFamily="34" charset="0"/>
              </a:rPr>
              <a:t> </a:t>
            </a:r>
            <a:r>
              <a:rPr lang="en-US" sz="1050" dirty="0">
                <a:latin typeface="Arial" panose="020B0604020202020204" pitchFamily="34" charset="0"/>
              </a:rPr>
              <a:t>(Conflict Management; Intermediate) – 25 &amp; 27 Jan</a:t>
            </a:r>
          </a:p>
          <a:p>
            <a:pPr marL="171450" indent="-171450"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Details for both webinars: </a:t>
            </a:r>
            <a:r>
              <a:rPr lang="en-US" sz="105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https://www.navfac.navy.mil/jobs/workforce-development/ccrc/emp_resources/comp_dev_content/conflict_mgmt.html </a:t>
            </a:r>
            <a:endParaRPr lang="en-US" sz="105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  <a:buSzPts val="1400"/>
            </a:pPr>
            <a:r>
              <a:rPr lang="en-US" sz="12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page. The Career Compass Event Calendar has been updated to include all</a:t>
            </a:r>
            <a:r>
              <a:rPr lang="en-US" sz="105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upcoming learning opportunities and trainings across SYSCOM. More details: 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5"/>
              </a:rPr>
              <a:t>https://www.navfac.navy.mil/jobs/workforce-development/ccrc/event-calendar.html</a:t>
            </a:r>
            <a:endParaRPr lang="en-US" sz="1050" dirty="0">
              <a:solidFill>
                <a:srgbClr val="1A1918"/>
              </a:solidFill>
              <a:latin typeface="Arial" panose="020B0604020202020204" pitchFamily="34" charset="0"/>
            </a:endParaRPr>
          </a:p>
          <a:p>
            <a:pPr marL="0" lvl="1">
              <a:spcBef>
                <a:spcPts val="1200"/>
              </a:spcBef>
              <a:buClr>
                <a:schemeClr val="tx2"/>
              </a:buClr>
              <a:buSzPts val="1400"/>
            </a:pPr>
            <a:r>
              <a:rPr lang="en-US" sz="12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</a:p>
          <a:p>
            <a:pPr marL="171450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ea typeface="Calibri" panose="020F0502020204030204" pitchFamily="34" charset="0"/>
              </a:rPr>
              <a:t>Conflict Management – All Levels (early Jan)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Infographic: </a:t>
            </a:r>
            <a:r>
              <a:rPr lang="en-US" sz="105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Combating Common Sources of Conflict on Virtual Teams </a:t>
            </a: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(Awareness/Basic)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05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Managing Conflict by Improving Emotional Intelligence </a:t>
            </a: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(Intermediate)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Podcast: </a:t>
            </a:r>
            <a:r>
              <a:rPr lang="en-US" sz="105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Cultivating Empathy at Work </a:t>
            </a: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(Intermediate)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05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Coaching Through Conflict </a:t>
            </a: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(Advanced/Expert)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Podcast: </a:t>
            </a:r>
            <a:r>
              <a:rPr lang="en-US" sz="105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Five Deep Sources of Conflict </a:t>
            </a: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(Advanced/Expert)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White Paper: </a:t>
            </a:r>
            <a:r>
              <a:rPr lang="en-US" sz="105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Leading Through Conflict </a:t>
            </a: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(Advanced/Expert)</a:t>
            </a:r>
          </a:p>
          <a:p>
            <a:pPr marL="628650" lvl="1" indent="-171450"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https://www.navfac.navy.mil/jobs/workforce-development/ccrc/emp_resources/comp_dev_content/conflict_mgmt.html </a:t>
            </a:r>
            <a:endParaRPr lang="en-US" sz="105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ea typeface="Calibri" panose="020F0502020204030204" pitchFamily="34" charset="0"/>
              </a:rPr>
              <a:t>Accountability – Intermediate Level (early Jan)</a:t>
            </a:r>
          </a:p>
          <a:p>
            <a:pPr marL="628650" lvl="1" indent="-171450"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05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Building an Accountability Framework</a:t>
            </a:r>
          </a:p>
          <a:p>
            <a:pPr marL="628650" lvl="1" indent="-171450"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https://www.navfac.navy.mil/jobs/workforce-development/ccrc/emp_resources/comp_dev_content/accountability.html </a:t>
            </a:r>
            <a:endParaRPr lang="en-US" sz="105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1" algn="l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Pts val="1400"/>
              <a:tabLst/>
              <a:defRPr/>
            </a:pPr>
            <a:r>
              <a:rPr lang="en-US" sz="1200" b="1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additional details, please talk to your local Civilian Training Advocate (BD17). </a:t>
            </a:r>
            <a:endParaRPr lang="en-US" sz="1000" b="1" dirty="0">
              <a:solidFill>
                <a:srgbClr val="00499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R="0">
              <a:spcBef>
                <a:spcPts val="200"/>
              </a:spcBef>
              <a:spcAft>
                <a:spcPts val="0"/>
              </a:spcAft>
            </a:pPr>
            <a:r>
              <a:rPr lang="en-US" sz="105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05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05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January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688780"/>
            <a:ext cx="87923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January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955262" y="1117565"/>
            <a:ext cx="3955274" cy="49244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 following QR codes can be used to access the pages referenced in the previous slide.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C754EC2-E003-4821-8E6B-61E4A7D49AB2}"/>
              </a:ext>
            </a:extLst>
          </p:cNvPr>
          <p:cNvGrpSpPr/>
          <p:nvPr/>
        </p:nvGrpSpPr>
        <p:grpSpPr>
          <a:xfrm>
            <a:off x="4955262" y="3412081"/>
            <a:ext cx="3807936" cy="1052513"/>
            <a:chOff x="2821485" y="5030564"/>
            <a:chExt cx="3807936" cy="105251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303E746-D377-4FC4-B11F-101F61948675}"/>
                </a:ext>
              </a:extLst>
            </p:cNvPr>
            <p:cNvSpPr txBox="1"/>
            <p:nvPr/>
          </p:nvSpPr>
          <p:spPr>
            <a:xfrm>
              <a:off x="2821485" y="5233654"/>
              <a:ext cx="25995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Career Compass Event Calendar</a:t>
              </a:r>
            </a:p>
          </p:txBody>
        </p:sp>
        <p:pic>
          <p:nvPicPr>
            <p:cNvPr id="24" name="Picture 23" descr="Qr code&#10;&#10;Description automatically generated">
              <a:extLst>
                <a:ext uri="{FF2B5EF4-FFF2-40B4-BE49-F238E27FC236}">
                  <a16:creationId xmlns:a16="http://schemas.microsoft.com/office/drawing/2014/main" id="{4FB31C3A-E553-491C-86EE-987D7BCA34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54" t="11834" r="11613" b="11297"/>
            <a:stretch/>
          </p:blipFill>
          <p:spPr>
            <a:xfrm>
              <a:off x="5584253" y="5030564"/>
              <a:ext cx="1045168" cy="1052513"/>
            </a:xfrm>
            <a:prstGeom prst="rect">
              <a:avLst/>
            </a:prstGeom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10939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78FBCB-A328-4E10-BBB7-AF0724C5A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764017"/>
              </p:ext>
            </p:extLst>
          </p:nvPr>
        </p:nvGraphicFramePr>
        <p:xfrm>
          <a:off x="304692" y="1510801"/>
          <a:ext cx="4149614" cy="229189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73234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976380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2793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408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10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Academy’s New Supervisor Workshop: Cadre I (West Coast)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405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11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Addressing Team Conflict in a Virtual Environment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95122"/>
                  </a:ext>
                </a:extLst>
              </a:tr>
              <a:tr h="399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13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Addressing Team Conflict in a Virtual Environment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2177557"/>
                  </a:ext>
                </a:extLst>
              </a:tr>
              <a:tr h="399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25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Challenging Conversations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8888490"/>
                  </a:ext>
                </a:extLst>
              </a:tr>
              <a:tr h="399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27 Jan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Challenging Conversations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06531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304692" y="1156463"/>
            <a:ext cx="4149614" cy="30777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January SYSCOM Training Summary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118F078-6DEB-4BD0-B5C9-8A3463364246}"/>
              </a:ext>
            </a:extLst>
          </p:cNvPr>
          <p:cNvGrpSpPr/>
          <p:nvPr/>
        </p:nvGrpSpPr>
        <p:grpSpPr>
          <a:xfrm>
            <a:off x="4932902" y="4969490"/>
            <a:ext cx="3807936" cy="1045136"/>
            <a:chOff x="4932902" y="1706355"/>
            <a:chExt cx="3807936" cy="104513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C9C9658-C3AA-4CE3-9DB7-1D8171232AEF}"/>
                </a:ext>
              </a:extLst>
            </p:cNvPr>
            <p:cNvSpPr txBox="1"/>
            <p:nvPr/>
          </p:nvSpPr>
          <p:spPr>
            <a:xfrm>
              <a:off x="4932902" y="1918176"/>
              <a:ext cx="2599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Accountability Competency Page</a:t>
              </a:r>
            </a:p>
          </p:txBody>
        </p:sp>
        <p:pic>
          <p:nvPicPr>
            <p:cNvPr id="8" name="Picture 7" descr="Qr code&#10;&#10;Description automatically generated">
              <a:extLst>
                <a:ext uri="{FF2B5EF4-FFF2-40B4-BE49-F238E27FC236}">
                  <a16:creationId xmlns:a16="http://schemas.microsoft.com/office/drawing/2014/main" id="{62E62C1A-C12F-457B-B0EC-5EC916EECB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695674" y="1706355"/>
              <a:ext cx="1045164" cy="1045136"/>
            </a:xfrm>
            <a:prstGeom prst="rect">
              <a:avLst/>
            </a:prstGeom>
          </p:spPr>
        </p:pic>
      </p:grp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527274"/>
              </p:ext>
            </p:extLst>
          </p:nvPr>
        </p:nvGraphicFramePr>
        <p:xfrm>
          <a:off x="296875" y="4458928"/>
          <a:ext cx="4149614" cy="149405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41632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1962615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1045367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3867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5536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14 Feb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Academy’s Current Supervisor Training Cadre 2 (West)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Fri, 11 Feb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5536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28 Feb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Academy’s New Supervisor Workshop Cadre 2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Fri, 25 Feb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812283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304692" y="4085806"/>
            <a:ext cx="4119437" cy="30777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February Courses Open for Registration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16FE10A-5E84-410C-847A-D20AF246528B}"/>
              </a:ext>
            </a:extLst>
          </p:cNvPr>
          <p:cNvGrpSpPr/>
          <p:nvPr/>
        </p:nvGrpSpPr>
        <p:grpSpPr>
          <a:xfrm>
            <a:off x="4925085" y="1862949"/>
            <a:ext cx="3815281" cy="1052513"/>
            <a:chOff x="2831946" y="1703655"/>
            <a:chExt cx="3815281" cy="1052513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2CCDD0DC-E886-43E0-B74C-194A516D5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594714" y="1703655"/>
              <a:ext cx="1052513" cy="1052513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6BC2DD-38B9-47E5-A623-81149AF0FA92}"/>
                </a:ext>
              </a:extLst>
            </p:cNvPr>
            <p:cNvSpPr txBox="1"/>
            <p:nvPr/>
          </p:nvSpPr>
          <p:spPr>
            <a:xfrm>
              <a:off x="2831946" y="1906745"/>
              <a:ext cx="25995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Conflict Management Competency Page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1896</TotalTime>
  <Words>521</Words>
  <Application>Microsoft Office PowerPoint</Application>
  <PresentationFormat>On-screen Show (4:3)</PresentationFormat>
  <Paragraphs>55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1_Office Theme</vt:lpstr>
      <vt:lpstr>Workforce Development Spotlight: January 2022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Chelsea Dunning</cp:lastModifiedBy>
  <cp:revision>67</cp:revision>
  <cp:lastPrinted>2021-07-06T17:55:29Z</cp:lastPrinted>
  <dcterms:created xsi:type="dcterms:W3CDTF">2021-01-19T16:25:13Z</dcterms:created>
  <dcterms:modified xsi:type="dcterms:W3CDTF">2021-12-17T20:19:55Z</dcterms:modified>
</cp:coreProperties>
</file>